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Ex1.xml" ContentType="application/vnd.ms-office.chartex+xml"/>
  <Override PartName="/ppt/charts/colors2.xml" ContentType="application/vnd.ms-office.chartcolorstyle+xml"/>
  <Override PartName="/ppt/charts/style2.xml" ContentType="application/vnd.ms-office.chartstyle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1" r:id="rId6"/>
  </p:sldIdLst>
  <p:sldSz cx="12192000" cy="6858000"/>
  <p:notesSz cx="6858000" cy="9144000"/>
  <p:embeddedFontLst>
    <p:embeddedFont>
      <p:font typeface="Baskerville Old Face" pitchFamily="18" charset="0"/>
      <p:regular r:id="rId8"/>
    </p:embeddedFont>
    <p:embeddedFont>
      <p:font typeface="Calibri" pitchFamily="34" charset="0"/>
      <p:regular r:id="rId9"/>
      <p:bold r:id="rId10"/>
      <p:italic r:id="rId11"/>
      <p:boldItalic r:id="rId12"/>
    </p:embeddedFont>
    <p:embeddedFont>
      <p:font typeface="Garamond" pitchFamily="18" charset="0"/>
      <p:regular r:id="rId13"/>
      <p:bold r:id="rId14"/>
      <p:italic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7" autoAdjust="0"/>
    <p:restoredTop sz="94660"/>
  </p:normalViewPr>
  <p:slideViewPr>
    <p:cSldViewPr snapToGrid="0">
      <p:cViewPr varScale="1">
        <p:scale>
          <a:sx n="71" d="100"/>
          <a:sy n="71" d="100"/>
        </p:scale>
        <p:origin x="-49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1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D3-46D1-85D1-19F4D7A0E7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0D3-46D1-85D1-19F4D7A0E7A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0D3-46D1-85D1-19F4D7A0E7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523136"/>
        <c:axId val="220524928"/>
      </c:barChart>
      <c:catAx>
        <c:axId val="22052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524928"/>
        <c:crosses val="autoZero"/>
        <c:auto val="1"/>
        <c:lblAlgn val="ctr"/>
        <c:lblOffset val="100"/>
        <c:noMultiLvlLbl val="0"/>
      </c:catAx>
      <c:valAx>
        <c:axId val="220524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523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Sheet1!$A$2:$C$17</cx:f>
        <cx:lvl ptCount="16">
          <cx:pt idx="0">Spring 2021</cx:pt>
          <cx:pt idx="1">Fall 2021</cx:pt>
          <cx:pt idx="2">Spring 2022</cx:pt>
          <cx:pt idx="3">Fall 2022</cx:pt>
          <cx:pt idx="4"/>
          <cx:pt idx="5"/>
          <cx:pt idx="6"/>
          <cx:pt idx="7"/>
          <cx:pt idx="8"/>
          <cx:pt idx="9"/>
          <cx:pt idx="10"/>
          <cx:pt idx="11"/>
          <cx:pt idx="12"/>
          <cx:pt idx="13"/>
          <cx:pt idx="14"/>
          <cx:pt idx="15"/>
        </cx:lvl>
        <cx:lvl ptCount="16">
          <cx:pt idx="0">Spring 2021</cx:pt>
          <cx:pt idx="1">Fall 2021</cx:pt>
          <cx:pt idx="2">Spring 2022</cx:pt>
          <cx:pt idx="3">Fall 2022</cx:pt>
          <cx:pt idx="4"/>
          <cx:pt idx="5"/>
          <cx:pt idx="6"/>
          <cx:pt idx="7"/>
          <cx:pt idx="8"/>
          <cx:pt idx="9"/>
          <cx:pt idx="10"/>
          <cx:pt idx="11"/>
          <cx:pt idx="12"/>
          <cx:pt idx="13"/>
          <cx:pt idx="14"/>
          <cx:pt idx="15"/>
        </cx:lvl>
        <cx:lvl ptCount="16">
          <cx:pt idx="0">Spring 2021</cx:pt>
          <cx:pt idx="1">Fall 2021</cx:pt>
          <cx:pt idx="2">Spring 2022</cx:pt>
          <cx:pt idx="3">Fall 2022</cx:pt>
          <cx:pt idx="4"/>
          <cx:pt idx="5"/>
          <cx:pt idx="6"/>
          <cx:pt idx="7"/>
          <cx:pt idx="8"/>
          <cx:pt idx="9"/>
          <cx:pt idx="10"/>
          <cx:pt idx="11"/>
          <cx:pt idx="12"/>
          <cx:pt idx="13"/>
          <cx:pt idx="14"/>
          <cx:pt idx="15"/>
        </cx:lvl>
      </cx:strDim>
      <cx:numDim type="size">
        <cx:f>Sheet1!$D$2:$D$17</cx:f>
        <cx:lvl ptCount="16" formatCode="#,##0">
          <cx:pt idx="0">15875</cx:pt>
          <cx:pt idx="1">12000</cx:pt>
          <cx:pt idx="2">14250</cx:pt>
          <cx:pt idx="3">22132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n-US" dirty="0"/>
              <a:t>Texas A&amp;M University-SA</a:t>
            </a:r>
            <a:endParaRPr lang="en-US" sz="1862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Garamond" panose="02020404030301010803"/>
            </a:endParaRPr>
          </a:p>
        </cx:rich>
      </cx:tx>
    </cx:title>
    <cx:plotArea>
      <cx:plotAreaRegion>
        <cx:series layoutId="sunburst" uniqueId="{65E96E50-DAB7-4ED3-8FB1-C2C9F7946D99}">
          <cx:tx>
            <cx:txData>
              <cx:f>Sheet1!$D$1</cx:f>
              <cx:v/>
            </cx:txData>
          </cx:tx>
          <cx:dataLabels pos="ctr">
            <cx:visibility seriesName="0" categoryName="1" value="0"/>
          </cx:dataLabels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003211-4BFA-40EE-90E3-5F57CB6B4A1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52C34D16-C927-43EA-BD13-D1C8E152BBB9}">
      <dgm:prSet phldrT="[Text]"/>
      <dgm:spPr/>
      <dgm:t>
        <a:bodyPr/>
        <a:lstStyle/>
        <a:p>
          <a:r>
            <a:rPr lang="en-US" dirty="0"/>
            <a:t>Upper</a:t>
          </a:r>
          <a:endParaRPr lang="x-none" dirty="0"/>
        </a:p>
      </dgm:t>
    </dgm:pt>
    <dgm:pt modelId="{2BE351D7-EDF7-47F8-95F2-9A9632CF4229}" type="parTrans" cxnId="{B9DD8F4C-FC93-4024-9C10-9CBC794B79C8}">
      <dgm:prSet/>
      <dgm:spPr/>
      <dgm:t>
        <a:bodyPr/>
        <a:lstStyle/>
        <a:p>
          <a:endParaRPr lang="x-none"/>
        </a:p>
      </dgm:t>
    </dgm:pt>
    <dgm:pt modelId="{B0AC3E58-EBEA-4C07-B28C-F4053CBBC773}" type="sibTrans" cxnId="{B9DD8F4C-FC93-4024-9C10-9CBC794B79C8}">
      <dgm:prSet/>
      <dgm:spPr/>
      <dgm:t>
        <a:bodyPr/>
        <a:lstStyle/>
        <a:p>
          <a:endParaRPr lang="x-none"/>
        </a:p>
      </dgm:t>
    </dgm:pt>
    <dgm:pt modelId="{AE318E6A-A257-4D2D-ADA4-AFD938CDA5CF}">
      <dgm:prSet phldrT="[Text]"/>
      <dgm:spPr/>
      <dgm:t>
        <a:bodyPr/>
        <a:lstStyle/>
        <a:p>
          <a:r>
            <a:rPr lang="en-US" dirty="0"/>
            <a:t>Middle</a:t>
          </a:r>
          <a:endParaRPr lang="x-none" dirty="0"/>
        </a:p>
      </dgm:t>
    </dgm:pt>
    <dgm:pt modelId="{480F5B3A-9316-46E6-A4A3-21C75ED9CFFD}" type="parTrans" cxnId="{1E753601-B9B1-4852-A230-A88C278662EF}">
      <dgm:prSet/>
      <dgm:spPr/>
      <dgm:t>
        <a:bodyPr/>
        <a:lstStyle/>
        <a:p>
          <a:endParaRPr lang="x-none"/>
        </a:p>
      </dgm:t>
    </dgm:pt>
    <dgm:pt modelId="{C9300879-24D3-4BFA-AC99-4CDD48BE3334}" type="sibTrans" cxnId="{1E753601-B9B1-4852-A230-A88C278662EF}">
      <dgm:prSet/>
      <dgm:spPr/>
      <dgm:t>
        <a:bodyPr/>
        <a:lstStyle/>
        <a:p>
          <a:endParaRPr lang="x-none"/>
        </a:p>
      </dgm:t>
    </dgm:pt>
    <dgm:pt modelId="{D975E5CE-BD81-4AD6-9B5F-35453097EA52}">
      <dgm:prSet phldrT="[Text]"/>
      <dgm:spPr/>
      <dgm:t>
        <a:bodyPr/>
        <a:lstStyle/>
        <a:p>
          <a:r>
            <a:rPr lang="en-US" dirty="0"/>
            <a:t>Bottom</a:t>
          </a:r>
          <a:endParaRPr lang="x-none" dirty="0"/>
        </a:p>
      </dgm:t>
    </dgm:pt>
    <dgm:pt modelId="{22A7DEFC-6380-41D3-851C-7585D4BCC168}" type="parTrans" cxnId="{FEB60CD9-D3B2-4BFF-8813-3C5FF5748E9A}">
      <dgm:prSet/>
      <dgm:spPr/>
      <dgm:t>
        <a:bodyPr/>
        <a:lstStyle/>
        <a:p>
          <a:endParaRPr lang="x-none"/>
        </a:p>
      </dgm:t>
    </dgm:pt>
    <dgm:pt modelId="{195403C9-AA82-4BAB-BAA4-65A5CFBBF41D}" type="sibTrans" cxnId="{FEB60CD9-D3B2-4BFF-8813-3C5FF5748E9A}">
      <dgm:prSet/>
      <dgm:spPr/>
      <dgm:t>
        <a:bodyPr/>
        <a:lstStyle/>
        <a:p>
          <a:endParaRPr lang="x-none"/>
        </a:p>
      </dgm:t>
    </dgm:pt>
    <dgm:pt modelId="{A12CB99E-7371-4E57-90C7-6D493C83E98A}" type="pres">
      <dgm:prSet presAssocID="{CD003211-4BFA-40EE-90E3-5F57CB6B4A1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4E3A4C-CB92-4FB5-B84E-68134ADF780A}" type="pres">
      <dgm:prSet presAssocID="{52C34D16-C927-43EA-BD13-D1C8E152BBB9}" presName="parentLin" presStyleCnt="0"/>
      <dgm:spPr/>
    </dgm:pt>
    <dgm:pt modelId="{FB0DA5DC-319C-41F6-B221-5F1175780789}" type="pres">
      <dgm:prSet presAssocID="{52C34D16-C927-43EA-BD13-D1C8E152BBB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BA8BACA-682B-4F53-8A71-BD4B6B4F915F}" type="pres">
      <dgm:prSet presAssocID="{52C34D16-C927-43EA-BD13-D1C8E152BBB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D46F3B-6738-4CF1-9382-C5687CE48DBA}" type="pres">
      <dgm:prSet presAssocID="{52C34D16-C927-43EA-BD13-D1C8E152BBB9}" presName="negativeSpace" presStyleCnt="0"/>
      <dgm:spPr/>
    </dgm:pt>
    <dgm:pt modelId="{6FF33582-972E-4C37-97F4-65165F8E7BFB}" type="pres">
      <dgm:prSet presAssocID="{52C34D16-C927-43EA-BD13-D1C8E152BBB9}" presName="childText" presStyleLbl="conFgAcc1" presStyleIdx="0" presStyleCnt="3">
        <dgm:presLayoutVars>
          <dgm:bulletEnabled val="1"/>
        </dgm:presLayoutVars>
      </dgm:prSet>
      <dgm:spPr/>
    </dgm:pt>
    <dgm:pt modelId="{D73E290A-B090-4AAC-ADA9-4E43A756D070}" type="pres">
      <dgm:prSet presAssocID="{B0AC3E58-EBEA-4C07-B28C-F4053CBBC773}" presName="spaceBetweenRectangles" presStyleCnt="0"/>
      <dgm:spPr/>
    </dgm:pt>
    <dgm:pt modelId="{1D061BCF-05BA-42EF-80CD-D7B26B847A10}" type="pres">
      <dgm:prSet presAssocID="{AE318E6A-A257-4D2D-ADA4-AFD938CDA5CF}" presName="parentLin" presStyleCnt="0"/>
      <dgm:spPr/>
    </dgm:pt>
    <dgm:pt modelId="{BF2AAF4C-A8B5-40ED-85D3-09DA9C68592A}" type="pres">
      <dgm:prSet presAssocID="{AE318E6A-A257-4D2D-ADA4-AFD938CDA5CF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B99208F-215F-48E8-849C-FF948D47DA0B}" type="pres">
      <dgm:prSet presAssocID="{AE318E6A-A257-4D2D-ADA4-AFD938CDA5C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5AC74F-0DF7-4ED8-A2A3-9531FF32CBDB}" type="pres">
      <dgm:prSet presAssocID="{AE318E6A-A257-4D2D-ADA4-AFD938CDA5CF}" presName="negativeSpace" presStyleCnt="0"/>
      <dgm:spPr/>
    </dgm:pt>
    <dgm:pt modelId="{E5909C85-A9CF-4288-99C5-E99708A6413C}" type="pres">
      <dgm:prSet presAssocID="{AE318E6A-A257-4D2D-ADA4-AFD938CDA5CF}" presName="childText" presStyleLbl="conFgAcc1" presStyleIdx="1" presStyleCnt="3">
        <dgm:presLayoutVars>
          <dgm:bulletEnabled val="1"/>
        </dgm:presLayoutVars>
      </dgm:prSet>
      <dgm:spPr/>
    </dgm:pt>
    <dgm:pt modelId="{B87E16E3-4D26-486F-8DF2-4F0D8EBF668B}" type="pres">
      <dgm:prSet presAssocID="{C9300879-24D3-4BFA-AC99-4CDD48BE3334}" presName="spaceBetweenRectangles" presStyleCnt="0"/>
      <dgm:spPr/>
    </dgm:pt>
    <dgm:pt modelId="{E89F1455-2291-4FFA-8869-38F9958DCD8E}" type="pres">
      <dgm:prSet presAssocID="{D975E5CE-BD81-4AD6-9B5F-35453097EA52}" presName="parentLin" presStyleCnt="0"/>
      <dgm:spPr/>
    </dgm:pt>
    <dgm:pt modelId="{1BD327CE-AEFF-40D7-A0FD-CDB9F5AFAF74}" type="pres">
      <dgm:prSet presAssocID="{D975E5CE-BD81-4AD6-9B5F-35453097EA52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50D1E3E2-0AE2-4867-9471-DB0D19F2F42C}" type="pres">
      <dgm:prSet presAssocID="{D975E5CE-BD81-4AD6-9B5F-35453097EA5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364398-143D-4A0F-A9A1-A927F4D8CB95}" type="pres">
      <dgm:prSet presAssocID="{D975E5CE-BD81-4AD6-9B5F-35453097EA52}" presName="negativeSpace" presStyleCnt="0"/>
      <dgm:spPr/>
    </dgm:pt>
    <dgm:pt modelId="{03AE03FF-AD1D-407C-A6DE-5B1D42BBF6C4}" type="pres">
      <dgm:prSet presAssocID="{D975E5CE-BD81-4AD6-9B5F-35453097EA5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EB60CD9-D3B2-4BFF-8813-3C5FF5748E9A}" srcId="{CD003211-4BFA-40EE-90E3-5F57CB6B4A13}" destId="{D975E5CE-BD81-4AD6-9B5F-35453097EA52}" srcOrd="2" destOrd="0" parTransId="{22A7DEFC-6380-41D3-851C-7585D4BCC168}" sibTransId="{195403C9-AA82-4BAB-BAA4-65A5CFBBF41D}"/>
    <dgm:cxn modelId="{A46E7A08-4694-4FBD-8E17-0E845C42B64C}" type="presOf" srcId="{AE318E6A-A257-4D2D-ADA4-AFD938CDA5CF}" destId="{BF2AAF4C-A8B5-40ED-85D3-09DA9C68592A}" srcOrd="0" destOrd="0" presId="urn:microsoft.com/office/officeart/2005/8/layout/list1"/>
    <dgm:cxn modelId="{938CF987-D05A-4911-BD8B-8DF77D292EEA}" type="presOf" srcId="{AE318E6A-A257-4D2D-ADA4-AFD938CDA5CF}" destId="{1B99208F-215F-48E8-849C-FF948D47DA0B}" srcOrd="1" destOrd="0" presId="urn:microsoft.com/office/officeart/2005/8/layout/list1"/>
    <dgm:cxn modelId="{B9DD8F4C-FC93-4024-9C10-9CBC794B79C8}" srcId="{CD003211-4BFA-40EE-90E3-5F57CB6B4A13}" destId="{52C34D16-C927-43EA-BD13-D1C8E152BBB9}" srcOrd="0" destOrd="0" parTransId="{2BE351D7-EDF7-47F8-95F2-9A9632CF4229}" sibTransId="{B0AC3E58-EBEA-4C07-B28C-F4053CBBC773}"/>
    <dgm:cxn modelId="{B3C0CEEF-4B19-41C4-BFDF-4795C43E5BFB}" type="presOf" srcId="{D975E5CE-BD81-4AD6-9B5F-35453097EA52}" destId="{1BD327CE-AEFF-40D7-A0FD-CDB9F5AFAF74}" srcOrd="0" destOrd="0" presId="urn:microsoft.com/office/officeart/2005/8/layout/list1"/>
    <dgm:cxn modelId="{92F4C0D5-8068-4BC4-AF92-F468B5E1223F}" type="presOf" srcId="{CD003211-4BFA-40EE-90E3-5F57CB6B4A13}" destId="{A12CB99E-7371-4E57-90C7-6D493C83E98A}" srcOrd="0" destOrd="0" presId="urn:microsoft.com/office/officeart/2005/8/layout/list1"/>
    <dgm:cxn modelId="{22EFBE6B-ADA6-4047-90D9-AED0E22E3EE0}" type="presOf" srcId="{D975E5CE-BD81-4AD6-9B5F-35453097EA52}" destId="{50D1E3E2-0AE2-4867-9471-DB0D19F2F42C}" srcOrd="1" destOrd="0" presId="urn:microsoft.com/office/officeart/2005/8/layout/list1"/>
    <dgm:cxn modelId="{BCA03287-481F-4094-B5E3-704B067849A4}" type="presOf" srcId="{52C34D16-C927-43EA-BD13-D1C8E152BBB9}" destId="{1BA8BACA-682B-4F53-8A71-BD4B6B4F915F}" srcOrd="1" destOrd="0" presId="urn:microsoft.com/office/officeart/2005/8/layout/list1"/>
    <dgm:cxn modelId="{F79FFC9C-61FC-45AA-B971-EE22192961B6}" type="presOf" srcId="{52C34D16-C927-43EA-BD13-D1C8E152BBB9}" destId="{FB0DA5DC-319C-41F6-B221-5F1175780789}" srcOrd="0" destOrd="0" presId="urn:microsoft.com/office/officeart/2005/8/layout/list1"/>
    <dgm:cxn modelId="{1E753601-B9B1-4852-A230-A88C278662EF}" srcId="{CD003211-4BFA-40EE-90E3-5F57CB6B4A13}" destId="{AE318E6A-A257-4D2D-ADA4-AFD938CDA5CF}" srcOrd="1" destOrd="0" parTransId="{480F5B3A-9316-46E6-A4A3-21C75ED9CFFD}" sibTransId="{C9300879-24D3-4BFA-AC99-4CDD48BE3334}"/>
    <dgm:cxn modelId="{FD2A43A4-EE64-47DC-9458-2C05AD94E7D1}" type="presParOf" srcId="{A12CB99E-7371-4E57-90C7-6D493C83E98A}" destId="{B94E3A4C-CB92-4FB5-B84E-68134ADF780A}" srcOrd="0" destOrd="0" presId="urn:microsoft.com/office/officeart/2005/8/layout/list1"/>
    <dgm:cxn modelId="{BA8949E7-4535-46CF-80E9-F2D364A5A338}" type="presParOf" srcId="{B94E3A4C-CB92-4FB5-B84E-68134ADF780A}" destId="{FB0DA5DC-319C-41F6-B221-5F1175780789}" srcOrd="0" destOrd="0" presId="urn:microsoft.com/office/officeart/2005/8/layout/list1"/>
    <dgm:cxn modelId="{AAF0F04C-5FC6-4EE5-8463-11F760856D14}" type="presParOf" srcId="{B94E3A4C-CB92-4FB5-B84E-68134ADF780A}" destId="{1BA8BACA-682B-4F53-8A71-BD4B6B4F915F}" srcOrd="1" destOrd="0" presId="urn:microsoft.com/office/officeart/2005/8/layout/list1"/>
    <dgm:cxn modelId="{7990A801-C926-4087-8531-C1131F144A12}" type="presParOf" srcId="{A12CB99E-7371-4E57-90C7-6D493C83E98A}" destId="{47D46F3B-6738-4CF1-9382-C5687CE48DBA}" srcOrd="1" destOrd="0" presId="urn:microsoft.com/office/officeart/2005/8/layout/list1"/>
    <dgm:cxn modelId="{4B5E18AE-4B15-4D57-82F4-2898F73468CE}" type="presParOf" srcId="{A12CB99E-7371-4E57-90C7-6D493C83E98A}" destId="{6FF33582-972E-4C37-97F4-65165F8E7BFB}" srcOrd="2" destOrd="0" presId="urn:microsoft.com/office/officeart/2005/8/layout/list1"/>
    <dgm:cxn modelId="{A938A8E0-EC1F-49AB-BF02-D0F658AD6F40}" type="presParOf" srcId="{A12CB99E-7371-4E57-90C7-6D493C83E98A}" destId="{D73E290A-B090-4AAC-ADA9-4E43A756D070}" srcOrd="3" destOrd="0" presId="urn:microsoft.com/office/officeart/2005/8/layout/list1"/>
    <dgm:cxn modelId="{83AACB0E-6B38-4B65-B718-F09595017568}" type="presParOf" srcId="{A12CB99E-7371-4E57-90C7-6D493C83E98A}" destId="{1D061BCF-05BA-42EF-80CD-D7B26B847A10}" srcOrd="4" destOrd="0" presId="urn:microsoft.com/office/officeart/2005/8/layout/list1"/>
    <dgm:cxn modelId="{F980249A-EC46-4B29-8A74-3E0FF68AC0BE}" type="presParOf" srcId="{1D061BCF-05BA-42EF-80CD-D7B26B847A10}" destId="{BF2AAF4C-A8B5-40ED-85D3-09DA9C68592A}" srcOrd="0" destOrd="0" presId="urn:microsoft.com/office/officeart/2005/8/layout/list1"/>
    <dgm:cxn modelId="{651D691E-41C1-496D-9BC4-C168929025D4}" type="presParOf" srcId="{1D061BCF-05BA-42EF-80CD-D7B26B847A10}" destId="{1B99208F-215F-48E8-849C-FF948D47DA0B}" srcOrd="1" destOrd="0" presId="urn:microsoft.com/office/officeart/2005/8/layout/list1"/>
    <dgm:cxn modelId="{8FAB2FBD-4053-4269-9E36-F69B948BA594}" type="presParOf" srcId="{A12CB99E-7371-4E57-90C7-6D493C83E98A}" destId="{445AC74F-0DF7-4ED8-A2A3-9531FF32CBDB}" srcOrd="5" destOrd="0" presId="urn:microsoft.com/office/officeart/2005/8/layout/list1"/>
    <dgm:cxn modelId="{430A415D-ADAF-49E5-8A94-DB54C7279765}" type="presParOf" srcId="{A12CB99E-7371-4E57-90C7-6D493C83E98A}" destId="{E5909C85-A9CF-4288-99C5-E99708A6413C}" srcOrd="6" destOrd="0" presId="urn:microsoft.com/office/officeart/2005/8/layout/list1"/>
    <dgm:cxn modelId="{91BA6D83-DC68-448A-B616-BEC772BB8E71}" type="presParOf" srcId="{A12CB99E-7371-4E57-90C7-6D493C83E98A}" destId="{B87E16E3-4D26-486F-8DF2-4F0D8EBF668B}" srcOrd="7" destOrd="0" presId="urn:microsoft.com/office/officeart/2005/8/layout/list1"/>
    <dgm:cxn modelId="{F196F613-DD04-4347-A5E3-C5BBA6C28615}" type="presParOf" srcId="{A12CB99E-7371-4E57-90C7-6D493C83E98A}" destId="{E89F1455-2291-4FFA-8869-38F9958DCD8E}" srcOrd="8" destOrd="0" presId="urn:microsoft.com/office/officeart/2005/8/layout/list1"/>
    <dgm:cxn modelId="{3DB16F7F-6829-45A4-A559-E25DBD96BB14}" type="presParOf" srcId="{E89F1455-2291-4FFA-8869-38F9958DCD8E}" destId="{1BD327CE-AEFF-40D7-A0FD-CDB9F5AFAF74}" srcOrd="0" destOrd="0" presId="urn:microsoft.com/office/officeart/2005/8/layout/list1"/>
    <dgm:cxn modelId="{EDE9806B-404F-478B-B701-F91B82100139}" type="presParOf" srcId="{E89F1455-2291-4FFA-8869-38F9958DCD8E}" destId="{50D1E3E2-0AE2-4867-9471-DB0D19F2F42C}" srcOrd="1" destOrd="0" presId="urn:microsoft.com/office/officeart/2005/8/layout/list1"/>
    <dgm:cxn modelId="{E699C6DD-989A-4B8C-8A6D-4A85AD69ED5D}" type="presParOf" srcId="{A12CB99E-7371-4E57-90C7-6D493C83E98A}" destId="{51364398-143D-4A0F-A9A1-A927F4D8CB95}" srcOrd="9" destOrd="0" presId="urn:microsoft.com/office/officeart/2005/8/layout/list1"/>
    <dgm:cxn modelId="{6D754053-9F99-48BE-B0B4-46358D6066F7}" type="presParOf" srcId="{A12CB99E-7371-4E57-90C7-6D493C83E98A}" destId="{03AE03FF-AD1D-407C-A6DE-5B1D42BBF6C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33582-972E-4C37-97F4-65165F8E7BFB}">
      <dsp:nvSpPr>
        <dsp:cNvPr id="0" name=""/>
        <dsp:cNvSpPr/>
      </dsp:nvSpPr>
      <dsp:spPr>
        <a:xfrm>
          <a:off x="0" y="459347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A8BACA-682B-4F53-8A71-BD4B6B4F915F}">
      <dsp:nvSpPr>
        <dsp:cNvPr id="0" name=""/>
        <dsp:cNvSpPr/>
      </dsp:nvSpPr>
      <dsp:spPr>
        <a:xfrm>
          <a:off x="406400" y="31307"/>
          <a:ext cx="5689600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Upper</a:t>
          </a:r>
          <a:endParaRPr lang="x-none" sz="2900" kern="1200" dirty="0"/>
        </a:p>
      </dsp:txBody>
      <dsp:txXfrm>
        <a:off x="448190" y="73097"/>
        <a:ext cx="5606020" cy="772500"/>
      </dsp:txXfrm>
    </dsp:sp>
    <dsp:sp modelId="{E5909C85-A9CF-4288-99C5-E99708A6413C}">
      <dsp:nvSpPr>
        <dsp:cNvPr id="0" name=""/>
        <dsp:cNvSpPr/>
      </dsp:nvSpPr>
      <dsp:spPr>
        <a:xfrm>
          <a:off x="0" y="1774787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9208F-215F-48E8-849C-FF948D47DA0B}">
      <dsp:nvSpPr>
        <dsp:cNvPr id="0" name=""/>
        <dsp:cNvSpPr/>
      </dsp:nvSpPr>
      <dsp:spPr>
        <a:xfrm>
          <a:off x="406400" y="1346747"/>
          <a:ext cx="5689600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Middle</a:t>
          </a:r>
          <a:endParaRPr lang="x-none" sz="2900" kern="1200" dirty="0"/>
        </a:p>
      </dsp:txBody>
      <dsp:txXfrm>
        <a:off x="448190" y="1388537"/>
        <a:ext cx="5606020" cy="772500"/>
      </dsp:txXfrm>
    </dsp:sp>
    <dsp:sp modelId="{03AE03FF-AD1D-407C-A6DE-5B1D42BBF6C4}">
      <dsp:nvSpPr>
        <dsp:cNvPr id="0" name=""/>
        <dsp:cNvSpPr/>
      </dsp:nvSpPr>
      <dsp:spPr>
        <a:xfrm>
          <a:off x="0" y="3090227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1E3E2-0AE2-4867-9471-DB0D19F2F42C}">
      <dsp:nvSpPr>
        <dsp:cNvPr id="0" name=""/>
        <dsp:cNvSpPr/>
      </dsp:nvSpPr>
      <dsp:spPr>
        <a:xfrm>
          <a:off x="406400" y="2662187"/>
          <a:ext cx="5689600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Bottom</a:t>
          </a:r>
          <a:endParaRPr lang="x-none" sz="2900" kern="1200" dirty="0"/>
        </a:p>
      </dsp:txBody>
      <dsp:txXfrm>
        <a:off x="448190" y="2703977"/>
        <a:ext cx="5606020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286B7-A202-47F2-9331-5EDDE2538E80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E2D25-C5C9-4B05-85FE-18B01DA7E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60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4/relationships/chartEx" Target="../charts/chartEx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topic/add-a-gradient-color-to-a-shape-11cf6392-723c-4be8-840a-b2dab4b2ba3e" TargetMode="External"/><Relationship Id="rId2" Type="http://schemas.openxmlformats.org/officeDocument/2006/relationships/hyperlink" Target="https://www.microsoft.com/en-us/microsoft-365/blog/2013/06/21/adding-rich-data-labels-to-charts-in-excel-2013/#:~:text=Data%20label%20callouts&amp;text=To%20add%20a%20data%20label,appear%20in%20a%20graphical%20callout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slidemodel.com/templates/tag/comparison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cisa.ndu.edu/About/" TargetMode="External"/><Relationship Id="rId2" Type="http://schemas.openxmlformats.org/officeDocument/2006/relationships/hyperlink" Target="https://cisa.ndu.edu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leadership.co.ke/certifications/" TargetMode="External"/><Relationship Id="rId5" Type="http://schemas.openxmlformats.org/officeDocument/2006/relationships/hyperlink" Target="https://www.strathmore.edu/course/certified-information-systems-auditor/" TargetMode="External"/><Relationship Id="rId4" Type="http://schemas.openxmlformats.org/officeDocument/2006/relationships/hyperlink" Target="https://business.oregonstate.edu/accounting/certified-information-systems-auditor-cisa-certification-information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dirty="0"/>
              <a:t>Microsoft Power Point - Assignment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your name, class information, date, and assignment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6C0FB47-52E7-40DC-83D8-8033FB04F0D4}" type="datetime1">
              <a:rPr lang="en-US" smtClean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62AE18-9EEB-41F6-A587-725B3EFB80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Information Systems Video</a:t>
            </a:r>
            <a:endParaRPr lang="x-non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1B01552-4BE1-4C25-BE48-6A6B29C4F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E126F-9BBC-409C-9234-969728E48DD1}" type="datetime1">
              <a:rPr lang="en-US" smtClean="0"/>
              <a:t>3/3/2021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4FF1452-5926-446D-AAED-AD3DA32D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DC7B070-1F4A-4D95-A180-E4A4F6E6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rinciples of Information Systems">
            <a:hlinkClick r:id="" action="ppaction://media"/>
            <a:extLst>
              <a:ext uri="{FF2B5EF4-FFF2-40B4-BE49-F238E27FC236}">
                <a16:creationId xmlns:a16="http://schemas.microsoft.com/office/drawing/2014/main" xmlns="" id="{FAA15E98-2DE5-48C6-9F53-96EA7ED686A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2285999"/>
            <a:ext cx="9677397" cy="368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0251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2AD08C-1826-4511-BE75-6F5B10EC5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TAMU-SA Enrollment</a:t>
            </a:r>
            <a:endParaRPr lang="x-non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09E89D7-795D-428F-AE64-15A483725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E126F-9BBC-409C-9234-969728E48DD1}" type="datetime1">
              <a:rPr lang="en-US" smtClean="0"/>
              <a:t>3/3/2021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BABC2C-BB26-409F-AC88-DC29877CE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AF6474F-D698-47C7-9BF7-71E18E9F8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mc:AlternateContent xmlns:mc="http://schemas.openxmlformats.org/markup-compatibility/2006">
        <mc:Choice xmlns:cx1="http://schemas.microsoft.com/office/drawing/2015/9/8/chartex" xmlns="" Requires="cx1"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66595E8D-5F67-4E06-A34B-0878AD1E5330}"/>
                  </a:ext>
                </a:extLst>
              </p:cNvPr>
              <p:cNvGraphicFramePr/>
              <p:nvPr userDrawn="1">
                <p:extLst>
                  <p:ext uri="{D42A27DB-BD31-4B8C-83A1-F6EECF244321}">
                    <p14:modId xmlns:p14="http://schemas.microsoft.com/office/powerpoint/2010/main" val="4142587984"/>
                  </p:ext>
                </p:extLst>
              </p:nvPr>
            </p:nvGraphicFramePr>
            <p:xfrm>
              <a:off x="6229531" y="2201332"/>
              <a:ext cx="5962469" cy="385233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8" name="Chart 7">
                <a:extLst>
                  <a:ext uri="{FF2B5EF4-FFF2-40B4-BE49-F238E27FC236}">
                    <a16:creationId xmlns:a16="http://schemas.microsoft.com/office/drawing/2014/main" xmlns="" id="{66595E8D-5F67-4E06-A34B-0878AD1E53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29531" y="2201332"/>
                <a:ext cx="5962469" cy="385233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568600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779D16-4034-4553-9E19-34E6616CFC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Vertical Box</a:t>
            </a:r>
            <a:endParaRPr lang="x-non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6C6A0DF-4DB4-4B22-B1CF-E0A5D3B94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E126F-9BBC-409C-9234-969728E48DD1}" type="datetime1">
              <a:rPr lang="en-US" smtClean="0"/>
              <a:t>3/3/2021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CF04A05-57D8-478F-A5E7-FFC5D2759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6EF18FC-8F09-4E92-AF6F-1A6D17FBE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B5C687EA-6566-4980-81C2-840E49DDEF1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477584975"/>
              </p:ext>
            </p:extLst>
          </p:nvPr>
        </p:nvGraphicFramePr>
        <p:xfrm>
          <a:off x="2032000" y="2285999"/>
          <a:ext cx="8128000" cy="3852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738268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665B5D-3617-4766-BB82-DFE48D3635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Texas A&amp;M - SA Campus Map</a:t>
            </a:r>
            <a:endParaRPr lang="x-non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F59556E-DB44-436D-B244-12DD2ACE6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E126F-9BBC-409C-9234-969728E48DD1}" type="datetime1">
              <a:rPr lang="en-US" smtClean="0"/>
              <a:t>3/3/2021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E542F8-68C4-4A8E-AA8D-F7E5CF2A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DD6CE5A-8668-4889-922C-D658B95CB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F003FD2-CDD1-42E3-AE2A-05496B9860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5402" y="2285999"/>
            <a:ext cx="9703524" cy="368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36933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7153-8302-4960-9085-BA64F41FF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Questions</a:t>
            </a:r>
            <a:endParaRPr lang="x-non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6086CF5-6657-4B2A-89D7-9F897E77D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E126F-9BBC-409C-9234-969728E48DD1}" type="datetime1">
              <a:rPr lang="en-US" smtClean="0"/>
              <a:t>3/3/2021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7EAF804-DA97-4E45-818F-36C56C0C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E1420D9-FCC4-495B-96E4-245256E9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47932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6B0BC9-272F-42BA-9B44-98A3CCB219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Sources</a:t>
            </a:r>
            <a:endParaRPr lang="x-non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2447904-2F34-48CA-B28F-6DDF2F914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E126F-9BBC-409C-9234-969728E48DD1}" type="datetime1">
              <a:rPr lang="en-US" smtClean="0"/>
              <a:t>3/3/2021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46FFCC1-6021-4DA6-9962-44B7D2C3C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1E8BA4-9D04-4549-B49A-16A0EC6A2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7B6AD8-6536-4D83-90C6-9E81912F652D}"/>
              </a:ext>
            </a:extLst>
          </p:cNvPr>
          <p:cNvSpPr txBox="1"/>
          <p:nvPr userDrawn="1"/>
        </p:nvSpPr>
        <p:spPr>
          <a:xfrm>
            <a:off x="1201783" y="2274838"/>
            <a:ext cx="969481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000000"/>
                </a:solidFill>
                <a:effectLst/>
                <a:latin typeface="Open Sans"/>
              </a:rPr>
              <a:t>Adding rich data labels to charts in Excel 2013 - Microsoft 365 Blog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Microsoft 365 Blog. (2021). Retrieved 2 March 2021, from 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  <a:hlinkClick r:id="rId2"/>
              </a:rPr>
              <a:t>https://www.microsoft.com/en-us/microsoft-365/blog/2013/06/21/adding-rich-data-labels-to-charts-in-excel-2013/#:~:text=Data%20label%20callouts&amp;text=To%20add%20a%20data%20label,appear%20in%20a%20graphical%20callout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>
                <a:solidFill>
                  <a:srgbClr val="000000"/>
                </a:solidFill>
                <a:effectLst/>
                <a:latin typeface="Open Sans"/>
              </a:rPr>
              <a:t>Add a gradient color to a shape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Support.microsoft.com. (2021). Retrieved 2 March 2021, from 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  <a:hlinkClick r:id="rId3"/>
              </a:rPr>
              <a:t>https://support.microsoft.com/en-us/topic/add-a-gradient-color-to-a-shape-11cf6392-723c-4be8-840a-b2dab4b2ba3e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Model, Slide. (2021). </a:t>
            </a:r>
            <a:r>
              <a:rPr lang="en-US" b="0" i="1" dirty="0">
                <a:solidFill>
                  <a:srgbClr val="000000"/>
                </a:solidFill>
                <a:effectLst/>
                <a:latin typeface="Open Sans"/>
              </a:rPr>
              <a:t>Comparison Tables for PowerPoint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SlideModel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Retrieved 2 March 2021, from 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  <a:hlinkClick r:id="rId4"/>
              </a:rPr>
              <a:t>https://slidemodel.com/templates/tag/comparison/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5668624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2" y="982133"/>
            <a:ext cx="9601196" cy="9194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Table of Quotes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kfth</a:t>
            </a:r>
            <a:r>
              <a:rPr lang="en-US" dirty="0"/>
              <a:t>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1315-21E6-4614-A5E8-DEC581F8D457}" type="datetime1">
              <a:rPr lang="en-US" smtClean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xmlns="" id="{7CE10A64-12B5-4EE8-8712-5B0213BAB4F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54004153"/>
              </p:ext>
            </p:extLst>
          </p:nvPr>
        </p:nvGraphicFramePr>
        <p:xfrm>
          <a:off x="1914299" y="2110740"/>
          <a:ext cx="8127999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418925732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410691887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1210585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Best Success Quotes</a:t>
                      </a:r>
                      <a:endParaRPr lang="x-non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Worst Success Quotes</a:t>
                      </a:r>
                      <a:endParaRPr lang="x-non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Life Quotes</a:t>
                      </a:r>
                      <a:endParaRPr lang="x-non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07750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0A0A0A"/>
                          </a:solidFill>
                          <a:effectLst/>
                          <a:latin typeface="Baskerville Old Face" panose="02020602080505020303" pitchFamily="18" charset="0"/>
                        </a:rPr>
                        <a:t>“Action is the fundamental key to success.” – Pablo Picasso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333333"/>
                          </a:solidFill>
                          <a:effectLst/>
                          <a:latin typeface="Baskerville Old Face" panose="02020602080505020303" pitchFamily="18" charset="0"/>
                        </a:rPr>
                        <a:t>“I am prepared for the worst, but hope for the best.” Benjamin Disraeli</a:t>
                      </a:r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33475B"/>
                          </a:solidFill>
                          <a:effectLst/>
                          <a:latin typeface="Baskerville Olde Face"/>
                        </a:rPr>
                        <a:t>"The greatest glory in living lies not in never falling, but in rising every time we fall." -</a:t>
                      </a:r>
                      <a:r>
                        <a:rPr lang="en-US" sz="1800" b="0" i="1" dirty="0">
                          <a:solidFill>
                            <a:srgbClr val="33475B"/>
                          </a:solidFill>
                          <a:effectLst/>
                          <a:latin typeface="Baskerville Olde Face"/>
                        </a:rPr>
                        <a:t>Nelson Mandela</a:t>
                      </a:r>
                      <a:endParaRPr lang="en-US" sz="1800" b="0" i="0" dirty="0">
                        <a:solidFill>
                          <a:srgbClr val="33475B"/>
                        </a:solidFill>
                        <a:effectLst/>
                        <a:latin typeface="Baskerville Olde Face"/>
                      </a:endParaRPr>
                    </a:p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72417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0A0A0A"/>
                          </a:solidFill>
                          <a:effectLst/>
                          <a:latin typeface="Baskerville Old Face" panose="02020602080505020303" pitchFamily="18" charset="0"/>
                        </a:rPr>
                        <a:t>“Try not to become a man of success. Rather become a man of value.” – Albert Einstein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333333"/>
                          </a:solidFill>
                          <a:effectLst/>
                          <a:latin typeface="Baskerville Old Face" panose="02020602080505020303" pitchFamily="18" charset="0"/>
                        </a:rPr>
                        <a:t>“That's your best friend and your worst enemy - your own brain.” Fred Durst</a:t>
                      </a:r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33475B"/>
                          </a:solidFill>
                          <a:effectLst/>
                          <a:latin typeface="Baskerville Olde Face"/>
                        </a:rPr>
                        <a:t>"Life is what happens when you're busy making other plans." -</a:t>
                      </a:r>
                      <a:r>
                        <a:rPr lang="en-US" sz="1800" b="0" i="1" dirty="0">
                          <a:solidFill>
                            <a:srgbClr val="33475B"/>
                          </a:solidFill>
                          <a:effectLst/>
                          <a:latin typeface="Baskerville Olde Face"/>
                        </a:rPr>
                        <a:t>John Lennon</a:t>
                      </a:r>
                      <a:endParaRPr lang="en-US" sz="1800" b="0" i="0" dirty="0">
                        <a:solidFill>
                          <a:srgbClr val="33475B"/>
                        </a:solidFill>
                        <a:effectLst/>
                        <a:latin typeface="Baskerville Olde Face"/>
                      </a:endParaRPr>
                    </a:p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5818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0A0A0A"/>
                          </a:solidFill>
                          <a:effectLst/>
                          <a:latin typeface="Baskerville Old Face" panose="02020602080505020303" pitchFamily="18" charset="0"/>
                        </a:rPr>
                        <a:t>“The expert in anything was once a beginner.” – Helen Hayes</a:t>
                      </a:r>
                    </a:p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333333"/>
                          </a:solidFill>
                          <a:effectLst/>
                          <a:latin typeface="Baskerville Old Face" panose="02020602080505020303" pitchFamily="18" charset="0"/>
                        </a:rPr>
                        <a:t>“Defeat is not the worst of failures. Not to have tried is the true failure.” George Edward Woodberry</a:t>
                      </a:r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33475B"/>
                          </a:solidFill>
                          <a:effectLst/>
                          <a:latin typeface="Baskerville Olde Face"/>
                        </a:rPr>
                        <a:t>"The way to get started is to quit talking and begin doing." -Walt Disney</a:t>
                      </a:r>
                    </a:p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46222392"/>
                  </a:ext>
                </a:extLst>
              </a:tr>
            </a:tbl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CISA 3358 Online Rocks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v"/>
              <a:defRPr>
                <a:latin typeface="Baskerville Olde Face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Pros</a:t>
            </a:r>
          </a:p>
          <a:p>
            <a:pPr lvl="0"/>
            <a:r>
              <a:rPr lang="en-US" dirty="0"/>
              <a:t>Command a high salary.</a:t>
            </a:r>
          </a:p>
          <a:p>
            <a:pPr lvl="0"/>
            <a:r>
              <a:rPr lang="en-US" dirty="0"/>
              <a:t>Varied Growth opportunities. </a:t>
            </a:r>
          </a:p>
          <a:p>
            <a:pPr lvl="0"/>
            <a:r>
              <a:rPr lang="en-US" dirty="0"/>
              <a:t>Be at the forefront of an evolving business world.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>
            <a:lvl1pPr marL="285750" indent="-285750">
              <a:buFont typeface="Wingdings" panose="05000000000000000000" pitchFamily="2" charset="2"/>
              <a:buChar char="v"/>
              <a:defRPr>
                <a:latin typeface="Baskerville Olde Face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Cons</a:t>
            </a:r>
          </a:p>
          <a:p>
            <a:pPr lvl="0"/>
            <a:r>
              <a:rPr lang="en-US" dirty="0"/>
              <a:t>It is time consuming</a:t>
            </a:r>
          </a:p>
          <a:p>
            <a:pPr lvl="0"/>
            <a:r>
              <a:rPr lang="en-US" dirty="0"/>
              <a:t>It is costly</a:t>
            </a:r>
          </a:p>
          <a:p>
            <a:pPr lvl="0"/>
            <a:r>
              <a:rPr lang="en-US" dirty="0"/>
              <a:t>Requires more human effort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52A2-D9C1-43E6-BC38-CA9B57F7DDC3}" type="datetime1">
              <a:rPr lang="en-US" smtClean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Degree Completion Benefits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D23A-492A-4930-89DE-205B52DDC8F0}" type="datetime1">
              <a:rPr lang="en-US" smtClean="0"/>
              <a:t>3/3/2021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6FF8FB-C60E-44DA-8C0B-B809EF77DF86}"/>
              </a:ext>
            </a:extLst>
          </p:cNvPr>
          <p:cNvSpPr txBox="1"/>
          <p:nvPr userDrawn="1"/>
        </p:nvSpPr>
        <p:spPr>
          <a:xfrm>
            <a:off x="1396169" y="2534194"/>
            <a:ext cx="95004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Baskerville Old Face" panose="02020602080505020303" pitchFamily="18" charset="0"/>
              </a:rPr>
              <a:t>Personal development.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Baskerville Old Face" panose="02020602080505020303" pitchFamily="18" charset="0"/>
              </a:rPr>
              <a:t>Higher likeliness of high quality benefits.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Baskerville Old Face" panose="02020602080505020303" pitchFamily="18" charset="0"/>
              </a:rPr>
              <a:t>Better career opportunities.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Baskerville Old Face" panose="02020602080505020303" pitchFamily="18" charset="0"/>
              </a:rPr>
              <a:t>Make more money.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Baskerville Old Face" panose="02020602080505020303" pitchFamily="18" charset="0"/>
              </a:rPr>
              <a:t>An investment future.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Baskerville Old Face" panose="02020602080505020303" pitchFamily="18" charset="0"/>
              </a:rPr>
              <a:t>Networking.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Baskerville Old Face" panose="02020602080505020303" pitchFamily="18" charset="0"/>
              </a:rPr>
              <a:t>Job security and satisfaction.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Baskerville Old Face" panose="02020602080505020303" pitchFamily="18" charset="0"/>
              </a:rPr>
              <a:t>Benefits for my family.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Baskerville Old Face" panose="02020602080505020303" pitchFamily="18" charset="0"/>
              </a:rPr>
              <a:t>Increased Earning Potential.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Baskerville Old Face" panose="02020602080505020303" pitchFamily="18" charset="0"/>
              </a:rPr>
              <a:t>Increased Marketability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x-none" sz="2000" b="0" dirty="0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22AD-7578-4414-B386-BBE83A74DCD2}" type="datetime1">
              <a:rPr lang="en-US" smtClean="0"/>
              <a:t>3/3/2021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9B34CF-3E8C-48DB-AC31-7A0EC83641C2}"/>
              </a:ext>
            </a:extLst>
          </p:cNvPr>
          <p:cNvSpPr txBox="1"/>
          <p:nvPr userDrawn="1"/>
        </p:nvSpPr>
        <p:spPr>
          <a:xfrm>
            <a:off x="766354" y="2648916"/>
            <a:ext cx="2786742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sz="2000" b="0" i="0" dirty="0">
                <a:solidFill>
                  <a:srgbClr val="0A0A0A"/>
                </a:solidFill>
                <a:effectLst/>
                <a:latin typeface="Baskerville Old Face" panose="02020602080505020303" pitchFamily="18" charset="0"/>
              </a:rPr>
              <a:t>“Action is the fundamental key to success.” – Pablo Picasso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FD9E199-D61F-40F0-84FD-1DD150760730}"/>
              </a:ext>
            </a:extLst>
          </p:cNvPr>
          <p:cNvSpPr txBox="1"/>
          <p:nvPr userDrawn="1"/>
        </p:nvSpPr>
        <p:spPr>
          <a:xfrm>
            <a:off x="661852" y="757646"/>
            <a:ext cx="10794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Best Success Quotes</a:t>
            </a:r>
            <a:endParaRPr lang="x-none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5928ECF-55E3-4858-9C7C-68239E38CB38}"/>
              </a:ext>
            </a:extLst>
          </p:cNvPr>
          <p:cNvSpPr txBox="1"/>
          <p:nvPr userDrawn="1"/>
        </p:nvSpPr>
        <p:spPr>
          <a:xfrm>
            <a:off x="4115196" y="2648916"/>
            <a:ext cx="3034938" cy="132343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sz="2000" b="0" i="0" dirty="0">
                <a:solidFill>
                  <a:srgbClr val="0A0A0A"/>
                </a:solidFill>
                <a:effectLst/>
                <a:latin typeface="Baskerville Old Face" panose="02020602080505020303" pitchFamily="18" charset="0"/>
              </a:rPr>
              <a:t>“Try not to become a man of success. Rather become a man of value.” – Albert Einstein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CAEEB9-A8DE-4C9B-BB47-89605A2DCC76}"/>
              </a:ext>
            </a:extLst>
          </p:cNvPr>
          <p:cNvSpPr txBox="1"/>
          <p:nvPr userDrawn="1"/>
        </p:nvSpPr>
        <p:spPr>
          <a:xfrm>
            <a:off x="7712234" y="2659557"/>
            <a:ext cx="2786742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sz="2000" b="0" i="0" dirty="0">
                <a:solidFill>
                  <a:srgbClr val="0A0A0A"/>
                </a:solidFill>
                <a:effectLst/>
                <a:latin typeface="Baskerville Old Face" panose="02020602080505020303" pitchFamily="18" charset="0"/>
              </a:rPr>
              <a:t>“The expert in anything was once a beginner.” – Helen Hayes</a:t>
            </a:r>
          </a:p>
        </p:txBody>
      </p:sp>
    </p:spTree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22AD-7578-4414-B386-BBE83A74DCD2}" type="datetime1">
              <a:rPr lang="en-US" smtClean="0"/>
              <a:t>3/3/2021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FD9E199-D61F-40F0-84FD-1DD150760730}"/>
              </a:ext>
            </a:extLst>
          </p:cNvPr>
          <p:cNvSpPr txBox="1"/>
          <p:nvPr userDrawn="1"/>
        </p:nvSpPr>
        <p:spPr>
          <a:xfrm>
            <a:off x="661852" y="757646"/>
            <a:ext cx="10794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Worst Success Quotes</a:t>
            </a:r>
            <a:endParaRPr lang="x-none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5928ECF-55E3-4858-9C7C-68239E38CB38}"/>
              </a:ext>
            </a:extLst>
          </p:cNvPr>
          <p:cNvSpPr txBox="1"/>
          <p:nvPr userDrawn="1"/>
        </p:nvSpPr>
        <p:spPr>
          <a:xfrm>
            <a:off x="1399903" y="2511536"/>
            <a:ext cx="3034938" cy="132343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Baskerville Old Face" panose="02020602080505020303" pitchFamily="18" charset="0"/>
              </a:rPr>
              <a:t>“I am prepared for the worst, but hope for the best.” Benjamin Disraeli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b="0" i="0" dirty="0">
              <a:solidFill>
                <a:srgbClr val="0A0A0A"/>
              </a:solidFill>
              <a:effectLst/>
              <a:latin typeface="Baskerville Old Face" panose="020206020805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CAEEB9-A8DE-4C9B-BB47-89605A2DCC76}"/>
              </a:ext>
            </a:extLst>
          </p:cNvPr>
          <p:cNvSpPr txBox="1"/>
          <p:nvPr userDrawn="1"/>
        </p:nvSpPr>
        <p:spPr>
          <a:xfrm>
            <a:off x="4948351" y="2932435"/>
            <a:ext cx="2786742" cy="16312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Baskerville Old Face" panose="02020602080505020303" pitchFamily="18" charset="0"/>
              </a:rPr>
              <a:t>“That's your best friend and your worst enemy - your own brain.” Fred Durst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b="0" i="0" dirty="0">
              <a:solidFill>
                <a:srgbClr val="0A0A0A"/>
              </a:solidFill>
              <a:effectLst/>
              <a:latin typeface="Baskerville Old Face" panose="020206020805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B9BD0A-E6E8-4746-B7EE-5355003EA962}"/>
              </a:ext>
            </a:extLst>
          </p:cNvPr>
          <p:cNvSpPr txBox="1"/>
          <p:nvPr userDrawn="1"/>
        </p:nvSpPr>
        <p:spPr>
          <a:xfrm>
            <a:off x="8248603" y="2613392"/>
            <a:ext cx="3034938" cy="16312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Baskerville Old Face" panose="02020602080505020303" pitchFamily="18" charset="0"/>
              </a:rPr>
              <a:t>“Defeat is not the worst of failures. Not to have tried is the true failure.” George Edward Woodberry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b="0" i="0" dirty="0">
              <a:solidFill>
                <a:srgbClr val="0A0A0A"/>
              </a:solidFill>
              <a:effectLst/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2585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22AD-7578-4414-B386-BBE83A74DCD2}" type="datetime1">
              <a:rPr lang="en-US" smtClean="0"/>
              <a:t>3/3/2021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9B34CF-3E8C-48DB-AC31-7A0EC83641C2}"/>
              </a:ext>
            </a:extLst>
          </p:cNvPr>
          <p:cNvSpPr txBox="1"/>
          <p:nvPr userDrawn="1"/>
        </p:nvSpPr>
        <p:spPr>
          <a:xfrm>
            <a:off x="703218" y="2457103"/>
            <a:ext cx="2786742" cy="224676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0" i="0" dirty="0">
                <a:solidFill>
                  <a:srgbClr val="33475B"/>
                </a:solidFill>
                <a:effectLst/>
                <a:latin typeface="Baskerville Olde Face"/>
              </a:rPr>
              <a:t>"The greatest glory in living lies not in never falling, but in rising every time we fall." -</a:t>
            </a:r>
            <a:r>
              <a:rPr lang="en-US" sz="2000" b="0" i="1" dirty="0">
                <a:solidFill>
                  <a:srgbClr val="33475B"/>
                </a:solidFill>
                <a:effectLst/>
                <a:latin typeface="Baskerville Olde Face"/>
              </a:rPr>
              <a:t>Nelson Mandela</a:t>
            </a:r>
            <a:endParaRPr lang="en-US" sz="2000" b="0" i="0" dirty="0">
              <a:solidFill>
                <a:srgbClr val="33475B"/>
              </a:solidFill>
              <a:effectLst/>
              <a:latin typeface="Baskerville Olde Face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sz="2000" dirty="0">
                <a:latin typeface="Baskerville Olde Face"/>
              </a:rPr>
              <a:t/>
            </a:r>
            <a:br>
              <a:rPr lang="en-US" sz="2000" dirty="0">
                <a:latin typeface="Baskerville Olde Face"/>
              </a:rPr>
            </a:br>
            <a:endParaRPr lang="en-US" sz="2000" b="0" i="0" dirty="0">
              <a:solidFill>
                <a:srgbClr val="0A0A0A"/>
              </a:solidFill>
              <a:effectLst/>
              <a:latin typeface="Baskerville Olde Fac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FD9E199-D61F-40F0-84FD-1DD150760730}"/>
              </a:ext>
            </a:extLst>
          </p:cNvPr>
          <p:cNvSpPr txBox="1"/>
          <p:nvPr userDrawn="1"/>
        </p:nvSpPr>
        <p:spPr>
          <a:xfrm>
            <a:off x="661852" y="757646"/>
            <a:ext cx="10794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Life Quotes</a:t>
            </a:r>
            <a:endParaRPr lang="x-none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5928ECF-55E3-4858-9C7C-68239E38CB38}"/>
              </a:ext>
            </a:extLst>
          </p:cNvPr>
          <p:cNvSpPr txBox="1"/>
          <p:nvPr userDrawn="1"/>
        </p:nvSpPr>
        <p:spPr>
          <a:xfrm>
            <a:off x="4607627" y="2480830"/>
            <a:ext cx="3034938" cy="16312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0" i="0" dirty="0">
                <a:solidFill>
                  <a:srgbClr val="33475B"/>
                </a:solidFill>
                <a:effectLst/>
                <a:latin typeface="Baskerville Olde Face"/>
              </a:rPr>
              <a:t>"Life is what happens when you're busy making other plans." -</a:t>
            </a:r>
            <a:r>
              <a:rPr lang="en-US" sz="2000" b="0" i="1" dirty="0">
                <a:solidFill>
                  <a:srgbClr val="33475B"/>
                </a:solidFill>
                <a:effectLst/>
                <a:latin typeface="Baskerville Olde Face"/>
              </a:rPr>
              <a:t>John Lennon</a:t>
            </a:r>
            <a:endParaRPr lang="en-US" sz="2000" b="0" i="0" dirty="0">
              <a:solidFill>
                <a:srgbClr val="33475B"/>
              </a:solidFill>
              <a:effectLst/>
              <a:latin typeface="Baskerville Olde Face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sz="2000" dirty="0">
                <a:latin typeface="Baskerville Olde Face"/>
              </a:rPr>
              <a:t/>
            </a:r>
            <a:br>
              <a:rPr lang="en-US" sz="2000" dirty="0">
                <a:latin typeface="Baskerville Olde Face"/>
              </a:rPr>
            </a:br>
            <a:endParaRPr lang="en-US" sz="2000" b="0" i="0" dirty="0">
              <a:solidFill>
                <a:srgbClr val="0A0A0A"/>
              </a:solidFill>
              <a:effectLst/>
              <a:latin typeface="Baskerville Olde Fac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B9BD0A-E6E8-4746-B7EE-5355003EA962}"/>
              </a:ext>
            </a:extLst>
          </p:cNvPr>
          <p:cNvSpPr txBox="1"/>
          <p:nvPr userDrawn="1"/>
        </p:nvSpPr>
        <p:spPr>
          <a:xfrm>
            <a:off x="8453844" y="2457103"/>
            <a:ext cx="3034938" cy="16312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0" i="0" dirty="0">
                <a:solidFill>
                  <a:srgbClr val="33475B"/>
                </a:solidFill>
                <a:effectLst/>
                <a:latin typeface="Baskerville Olde Face"/>
              </a:rPr>
              <a:t>"The way to get started is to quit talking and begin doing." -Walt Disney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2000" i="0" dirty="0">
                <a:latin typeface="Baskerville Olde Face"/>
              </a:rPr>
              <a:t/>
            </a:r>
            <a:br>
              <a:rPr lang="en-US" sz="2000" i="0" dirty="0">
                <a:latin typeface="Baskerville Olde Face"/>
              </a:rPr>
            </a:br>
            <a:endParaRPr lang="en-US" sz="2000" b="0" i="0" dirty="0">
              <a:solidFill>
                <a:srgbClr val="0A0A0A"/>
              </a:solidFill>
              <a:effectLst/>
              <a:latin typeface="Baskerville Olde Face"/>
            </a:endParaRPr>
          </a:p>
        </p:txBody>
      </p:sp>
    </p:spTree>
    <p:extLst>
      <p:ext uri="{BB962C8B-B14F-4D97-AF65-F5344CB8AC3E}">
        <p14:creationId xmlns:p14="http://schemas.microsoft.com/office/powerpoint/2010/main" val="133484489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39C907-692B-4FCE-9114-F82E6B37C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Image - Funny Meme</a:t>
            </a:r>
            <a:endParaRPr lang="x-non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9432530-6D87-4DAB-A597-47148DEFF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E126F-9BBC-409C-9234-969728E48DD1}" type="datetime1">
              <a:rPr lang="en-US" smtClean="0"/>
              <a:t>3/3/2021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46C6D5D-9BFF-46D2-A53E-BAE7F47C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E799B5-4935-4EB4-BD49-2A3C7C935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D3E0F7-4FB9-4537-B728-C8D27D95D0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6343" y="2285999"/>
            <a:ext cx="5042263" cy="337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64182"/>
      </p:ext>
    </p:extLst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E4CAB7-F5FE-4DBF-8E06-7E2AF1536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2" y="982133"/>
            <a:ext cx="9601196" cy="948996"/>
          </a:xfrm>
        </p:spPr>
        <p:txBody>
          <a:bodyPr/>
          <a:lstStyle/>
          <a:p>
            <a:r>
              <a:rPr lang="en-US" dirty="0"/>
              <a:t>Informational Links Related to My Major</a:t>
            </a:r>
            <a:endParaRPr lang="x-non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D07932-1242-4D46-8C1E-EA1EFEF33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E126F-9BBC-409C-9234-969728E48DD1}" type="datetime1">
              <a:rPr lang="en-US" smtClean="0"/>
              <a:t>3/3/2021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B97AE85-2E80-4426-AE0F-54350D09F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D3D31A6-0CA9-492F-8F93-EFCC9F92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98562C-8228-4863-9D1F-6AE3D2C603E4}"/>
              </a:ext>
            </a:extLst>
          </p:cNvPr>
          <p:cNvSpPr txBox="1"/>
          <p:nvPr userDrawn="1"/>
        </p:nvSpPr>
        <p:spPr>
          <a:xfrm>
            <a:off x="1397726" y="1791428"/>
            <a:ext cx="9498872" cy="4317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Baskerville Olde Face"/>
              </a:rPr>
              <a:t>Title Link 1 – Major Related Link 1 </a:t>
            </a:r>
            <a:r>
              <a:rPr lang="en-US" sz="2000" dirty="0">
                <a:latin typeface="Baskerville Olde Face"/>
                <a:hlinkClick r:id="rId2" tooltip="https://cisa.ndu.edu/"/>
              </a:rPr>
              <a:t>https://cisa.ndu.edu/</a:t>
            </a:r>
            <a:endParaRPr lang="en-US" sz="2000" dirty="0">
              <a:latin typeface="Baskerville Olde Face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Baskerville Olde Face"/>
              </a:rPr>
              <a:t>Title Link 2 – Major Related Link 2 </a:t>
            </a:r>
            <a:r>
              <a:rPr lang="en-US" sz="2000" dirty="0">
                <a:latin typeface="Baskerville Olde Face"/>
                <a:hlinkClick r:id="rId3"/>
              </a:rPr>
              <a:t>https://cisa.ndu.edu/About/</a:t>
            </a:r>
            <a:endParaRPr lang="en-US" sz="2000" dirty="0">
              <a:latin typeface="Baskerville Olde Face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Baskerville Olde Face"/>
              </a:rPr>
              <a:t>Title Link 3 – Major Related Link 3 </a:t>
            </a:r>
            <a:r>
              <a:rPr lang="en-US" sz="2000" dirty="0">
                <a:latin typeface="Baskerville Olde Face"/>
                <a:hlinkClick r:id="rId4"/>
              </a:rPr>
              <a:t>https://business.oregonstate.edu/accounting/certified-information-systems-auditor-cisa-certification-information</a:t>
            </a:r>
            <a:endParaRPr lang="en-US" sz="2000" dirty="0">
              <a:latin typeface="Baskerville Olde Face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Baskerville Olde Face"/>
              </a:rPr>
              <a:t>Title Link 4 – Major Related Link 4 </a:t>
            </a:r>
            <a:r>
              <a:rPr lang="en-US" sz="2000" dirty="0">
                <a:latin typeface="Baskerville Olde Face"/>
                <a:hlinkClick r:id="rId5"/>
              </a:rPr>
              <a:t>https://www.strathmore.edu/course/certified-information-systems-auditor/</a:t>
            </a:r>
            <a:endParaRPr lang="en-US" sz="2000" dirty="0">
              <a:latin typeface="Baskerville Olde Face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Baskerville Olde Face"/>
              </a:rPr>
              <a:t>Title Link 5 – Major Related Link 5 </a:t>
            </a:r>
            <a:r>
              <a:rPr lang="en-US" sz="2000" dirty="0">
                <a:latin typeface="Baskerville Olde Face"/>
                <a:hlinkClick r:id="rId6"/>
              </a:rPr>
              <a:t>https://leadership.co.ke/certifications/</a:t>
            </a:r>
            <a:endParaRPr lang="x-none" sz="2000" dirty="0">
              <a:latin typeface="Baskerville Olde Face"/>
            </a:endParaRPr>
          </a:p>
        </p:txBody>
      </p:sp>
    </p:spTree>
    <p:extLst>
      <p:ext uri="{BB962C8B-B14F-4D97-AF65-F5344CB8AC3E}">
        <p14:creationId xmlns:p14="http://schemas.microsoft.com/office/powerpoint/2010/main" val="124153557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DE126F-9BBC-409C-9234-969728E48DD1}" type="datetime1">
              <a:rPr lang="en-US" smtClean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Your first name last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54" r:id="rId4"/>
    <p:sldLayoutId id="2147483655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ransition spd="slow" advClick="0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Baskerville Old Face" panose="02020602080505020303" pitchFamily="18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Wingdings" panose="05000000000000000000" pitchFamily="2" charset="2"/>
        <a:buChar char="q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Wingdings" panose="05000000000000000000" pitchFamily="2" charset="2"/>
        <a:buChar char="q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Wingdings" panose="05000000000000000000" pitchFamily="2" charset="2"/>
        <a:buChar char="q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Wingdings" panose="05000000000000000000" pitchFamily="2" charset="2"/>
        <a:buChar char="q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Wingdings" panose="05000000000000000000" pitchFamily="2" charset="2"/>
        <a:buChar char="q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url?sa=i&amp;source=images&amp;cd=&amp;cad=rja&amp;uact=8&amp;ved=2ahUKEwjrvOm_19PkAhUHLa0KHUFKBCwQjRx6BAgBEAQ&amp;url=https://www.pinterest.com/pin/402509285431621085/&amp;psig=AOvVaw23iTaOxnFIu3BizHlnM5rX&amp;ust=1568666273163565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C656C8-2735-4286-ADE5-6A9CE9FA4E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CISA 3358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D885854-13B0-4B43-8ADC-B2F3BB6EBE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Management Information Principles</a:t>
            </a:r>
          </a:p>
          <a:p>
            <a:r>
              <a:rPr lang="en-US" dirty="0"/>
              <a:t>Assignment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190E2FD-3C65-407A-9EEF-F87A0A6AF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671779"/>
      </p:ext>
    </p:extLst>
  </p:cSld>
  <p:clrMapOvr>
    <a:masterClrMapping/>
  </p:clrMapOvr>
  <p:transition spd="slow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549327-F349-45D8-9B8B-51D0B367E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F792E0-2F5A-4F0D-B651-81B915F3C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A70A4FC-2390-40C6-B6FA-03336324A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1293"/>
      </p:ext>
    </p:extLst>
  </p:cSld>
  <p:clrMapOvr>
    <a:masterClrMapping/>
  </p:clrMapOvr>
  <p:transition spd="slow"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CCDB4-B85B-4EEF-AAAA-BC2CA01F6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80654"/>
            <a:ext cx="9601196" cy="1303867"/>
          </a:xfrm>
        </p:spPr>
        <p:txBody>
          <a:bodyPr/>
          <a:lstStyle/>
          <a:p>
            <a:r>
              <a:rPr lang="en-US" dirty="0"/>
              <a:t>Bar graph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6BF854-E55B-4C7A-AB5D-C311A95B6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xmlns="" id="{AC9E1E3D-9A8D-4FD0-A563-075DC75CF7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289278"/>
              </p:ext>
            </p:extLst>
          </p:nvPr>
        </p:nvGraphicFramePr>
        <p:xfrm>
          <a:off x="1295400" y="2557463"/>
          <a:ext cx="9601200" cy="3317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0872223"/>
      </p:ext>
    </p:extLst>
  </p:cSld>
  <p:clrMapOvr>
    <a:masterClrMapping/>
  </p:clrMapOvr>
  <p:transition spd="slow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36AFD88-FF6A-4706-A0AF-CD7D9DF4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67325963-8F55-4B02-AD4B-A095A0EEE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Professor Hate Crime</a:t>
            </a:r>
            <a:r>
              <a:rPr lang="en-US" dirty="0"/>
              <a:t>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DC8DF688-33C9-4F88-8A0A-F62296BE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28166"/>
      </p:ext>
    </p:extLst>
  </p:cSld>
  <p:clrMapOvr>
    <a:masterClrMapping/>
  </p:clrMapOvr>
  <p:transition spd="slow"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755C7B-3314-4C41-A152-88F7E1F61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3B2E249-9A8E-4AC8-A5D8-75D49D34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name last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474794"/>
      </p:ext>
    </p:extLst>
  </p:cSld>
  <p:clrMapOvr>
    <a:masterClrMapping/>
  </p:clrMapOvr>
  <p:transition spd="slow" advClick="0"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482</TotalTime>
  <Words>39</Words>
  <Application>Microsoft Office PowerPoint</Application>
  <PresentationFormat>Custom</PresentationFormat>
  <Paragraphs>11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Baskerville Old Face</vt:lpstr>
      <vt:lpstr>Baskerville Olde Face</vt:lpstr>
      <vt:lpstr>Open Sans</vt:lpstr>
      <vt:lpstr>Calibri</vt:lpstr>
      <vt:lpstr>Garamond</vt:lpstr>
      <vt:lpstr>Wingdings</vt:lpstr>
      <vt:lpstr>Organic</vt:lpstr>
      <vt:lpstr>CISA 3358</vt:lpstr>
      <vt:lpstr>PowerPoint Presentation</vt:lpstr>
      <vt:lpstr>Bar graph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Assignment 1 - PowerPoint Presentation</dc:title>
  <dc:creator>Carmeshia Miller</dc:creator>
  <cp:lastModifiedBy>VINNY</cp:lastModifiedBy>
  <cp:revision>49</cp:revision>
  <dcterms:created xsi:type="dcterms:W3CDTF">2019-09-15T18:27:52Z</dcterms:created>
  <dcterms:modified xsi:type="dcterms:W3CDTF">2021-03-03T03:54:51Z</dcterms:modified>
</cp:coreProperties>
</file>